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  <p:sldId id="266" r:id="rId10"/>
    <p:sldId id="264" r:id="rId11"/>
    <p:sldId id="265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69A05-C4CD-42A0-B244-FAEC46A427BB}" type="datetimeFigureOut">
              <a:rPr lang="ru-RU" smtClean="0"/>
              <a:pPr/>
              <a:t>01.12.2014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5A203-2BCD-481B-A59B-5ED34D7DE64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69A05-C4CD-42A0-B244-FAEC46A427BB}" type="datetimeFigureOut">
              <a:rPr lang="ru-RU" smtClean="0"/>
              <a:pPr/>
              <a:t>01.12.2014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5A203-2BCD-481B-A59B-5ED34D7DE64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69A05-C4CD-42A0-B244-FAEC46A427BB}" type="datetimeFigureOut">
              <a:rPr lang="ru-RU" smtClean="0"/>
              <a:pPr/>
              <a:t>01.12.2014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5A203-2BCD-481B-A59B-5ED34D7DE64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69A05-C4CD-42A0-B244-FAEC46A427BB}" type="datetimeFigureOut">
              <a:rPr lang="ru-RU" smtClean="0"/>
              <a:pPr/>
              <a:t>01.12.2014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5A203-2BCD-481B-A59B-5ED34D7DE64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69A05-C4CD-42A0-B244-FAEC46A427BB}" type="datetimeFigureOut">
              <a:rPr lang="ru-RU" smtClean="0"/>
              <a:pPr/>
              <a:t>01.12.2014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5A203-2BCD-481B-A59B-5ED34D7DE64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69A05-C4CD-42A0-B244-FAEC46A427BB}" type="datetimeFigureOut">
              <a:rPr lang="ru-RU" smtClean="0"/>
              <a:pPr/>
              <a:t>01.12.2014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5A203-2BCD-481B-A59B-5ED34D7DE64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69A05-C4CD-42A0-B244-FAEC46A427BB}" type="datetimeFigureOut">
              <a:rPr lang="ru-RU" smtClean="0"/>
              <a:pPr/>
              <a:t>01.12.2014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5A203-2BCD-481B-A59B-5ED34D7DE64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69A05-C4CD-42A0-B244-FAEC46A427BB}" type="datetimeFigureOut">
              <a:rPr lang="ru-RU" smtClean="0"/>
              <a:pPr/>
              <a:t>01.12.2014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5A203-2BCD-481B-A59B-5ED34D7DE64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69A05-C4CD-42A0-B244-FAEC46A427BB}" type="datetimeFigureOut">
              <a:rPr lang="ru-RU" smtClean="0"/>
              <a:pPr/>
              <a:t>01.12.2014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5A203-2BCD-481B-A59B-5ED34D7DE64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69A05-C4CD-42A0-B244-FAEC46A427BB}" type="datetimeFigureOut">
              <a:rPr lang="ru-RU" smtClean="0"/>
              <a:pPr/>
              <a:t>01.12.2014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5A203-2BCD-481B-A59B-5ED34D7DE64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69A05-C4CD-42A0-B244-FAEC46A427BB}" type="datetimeFigureOut">
              <a:rPr lang="ru-RU" smtClean="0"/>
              <a:pPr/>
              <a:t>01.12.2014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5A203-2BCD-481B-A59B-5ED34D7DE64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75000"/>
                <a:alpha val="78000"/>
              </a:schemeClr>
            </a:gs>
            <a:gs pos="12000">
              <a:srgbClr val="E6D78A"/>
            </a:gs>
            <a:gs pos="30000">
              <a:srgbClr val="C7AC4C"/>
            </a:gs>
            <a:gs pos="45000">
              <a:srgbClr val="E6D78A"/>
            </a:gs>
            <a:gs pos="77000">
              <a:srgbClr val="C7AC4C"/>
            </a:gs>
            <a:gs pos="100000">
              <a:srgbClr val="E6DCAC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B69A05-C4CD-42A0-B244-FAEC46A427BB}" type="datetimeFigureOut">
              <a:rPr lang="ru-RU" smtClean="0"/>
              <a:pPr/>
              <a:t>01.12.2014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F5A203-2BCD-481B-A59B-5ED34D7DE64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1196751"/>
          </a:xfrm>
        </p:spPr>
        <p:txBody>
          <a:bodyPr>
            <a:normAutofit/>
          </a:bodyPr>
          <a:lstStyle/>
          <a:p>
            <a:r>
              <a:rPr lang="ru-RU" sz="1800" b="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400096, г. Волгоград, ул. Удмуртская 101муниципальное дошкольное образовательное учреждение детский сад комбинированного вида № 317, Красноармейского района, г. Волгограда, тел. 65-31-75</a:t>
            </a:r>
            <a:endParaRPr lang="ru-RU" sz="1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1556792"/>
            <a:ext cx="6400800" cy="1296144"/>
          </a:xfrm>
        </p:spPr>
        <p:txBody>
          <a:bodyPr>
            <a:normAutofit fontScale="92500"/>
          </a:bodyPr>
          <a:lstStyle/>
          <a:p>
            <a:r>
              <a:rPr lang="ru-RU" sz="6600" i="1" dirty="0" smtClean="0">
                <a:solidFill>
                  <a:srgbClr val="C00000"/>
                </a:solidFill>
                <a:latin typeface="Franklin Gothic Heavy" pitchFamily="34" charset="0"/>
              </a:rPr>
              <a:t>«АВТОГОРОДОК»</a:t>
            </a:r>
            <a:endParaRPr lang="ru-RU" sz="6600" i="1" dirty="0">
              <a:solidFill>
                <a:srgbClr val="C00000"/>
              </a:solidFill>
              <a:latin typeface="Franklin Gothic Heavy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286000" y="4869160"/>
            <a:ext cx="660648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dirty="0" smtClean="0">
                <a:solidFill>
                  <a:schemeClr val="accent2">
                    <a:lumMod val="75000"/>
                  </a:schemeClr>
                </a:solidFill>
                <a:latin typeface="Cambria Math" pitchFamily="18" charset="0"/>
                <a:ea typeface="Cambria Math" pitchFamily="18" charset="0"/>
              </a:rPr>
              <a:t>Подготовил:</a:t>
            </a:r>
          </a:p>
          <a:p>
            <a:pPr algn="r"/>
            <a:r>
              <a:rPr lang="ru-RU" dirty="0" smtClean="0">
                <a:solidFill>
                  <a:schemeClr val="accent2">
                    <a:lumMod val="75000"/>
                  </a:schemeClr>
                </a:solidFill>
                <a:latin typeface="Cambria Math" pitchFamily="18" charset="0"/>
                <a:ea typeface="Cambria Math" pitchFamily="18" charset="0"/>
              </a:rPr>
              <a:t>Воспитатель </a:t>
            </a:r>
          </a:p>
          <a:p>
            <a:pPr algn="r"/>
            <a:r>
              <a:rPr lang="ru-RU" dirty="0" smtClean="0">
                <a:solidFill>
                  <a:schemeClr val="accent2">
                    <a:lumMod val="75000"/>
                  </a:schemeClr>
                </a:solidFill>
                <a:latin typeface="Cambria Math" pitchFamily="18" charset="0"/>
                <a:ea typeface="Cambria Math" pitchFamily="18" charset="0"/>
              </a:rPr>
              <a:t>МОУ </a:t>
            </a:r>
            <a:r>
              <a:rPr lang="ru-RU" dirty="0" err="1" smtClean="0">
                <a:solidFill>
                  <a:schemeClr val="accent2">
                    <a:lumMod val="75000"/>
                  </a:schemeClr>
                </a:solidFill>
                <a:latin typeface="Cambria Math" pitchFamily="18" charset="0"/>
                <a:ea typeface="Cambria Math" pitchFamily="18" charset="0"/>
              </a:rPr>
              <a:t>д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  <a:latin typeface="Cambria Math" pitchFamily="18" charset="0"/>
                <a:ea typeface="Cambria Math" pitchFamily="18" charset="0"/>
              </a:rPr>
              <a:t>/с №317</a:t>
            </a:r>
          </a:p>
          <a:p>
            <a:pPr algn="r"/>
            <a:r>
              <a:rPr lang="ru-RU" dirty="0" smtClean="0">
                <a:solidFill>
                  <a:schemeClr val="accent2">
                    <a:lumMod val="75000"/>
                  </a:schemeClr>
                </a:solidFill>
                <a:latin typeface="Cambria Math" pitchFamily="18" charset="0"/>
                <a:ea typeface="Cambria Math" pitchFamily="18" charset="0"/>
              </a:rPr>
              <a:t>Назаренко Е.А.</a:t>
            </a:r>
          </a:p>
          <a:p>
            <a:pPr algn="ctr"/>
            <a:endParaRPr lang="ru-RU" dirty="0" smtClean="0">
              <a:solidFill>
                <a:schemeClr val="accent2">
                  <a:lumMod val="75000"/>
                </a:schemeClr>
              </a:solidFill>
              <a:latin typeface="Cambria Math" pitchFamily="18" charset="0"/>
              <a:ea typeface="Cambria Math" pitchFamily="18" charset="0"/>
            </a:endParaRPr>
          </a:p>
          <a:p>
            <a:pPr algn="r"/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976937" y="5992297"/>
            <a:ext cx="14060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dirty="0">
                <a:solidFill>
                  <a:srgbClr val="C0504D">
                    <a:lumMod val="75000"/>
                  </a:srgbClr>
                </a:solidFill>
                <a:latin typeface="Cambria Math" pitchFamily="18" charset="0"/>
                <a:ea typeface="Cambria Math" pitchFamily="18" charset="0"/>
              </a:rPr>
              <a:t>г.Волгоград</a:t>
            </a:r>
          </a:p>
        </p:txBody>
      </p:sp>
      <p:pic>
        <p:nvPicPr>
          <p:cNvPr id="6" name="Picture 2" descr="C:\Users\Elena\Desktop\дорожное движение\дорожное движение\SAM_231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852936"/>
            <a:ext cx="3826536" cy="286990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931302"/>
            <a:ext cx="9144000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indent="3603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Ежегодно на дорогах России погибают дети в результате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дорожно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- транспортных происшествий. Это происходит из-за незнания и сознательного несоблюдения детьми правил дорожного движения, недисциплинированности на дорогах, спровоцированной отрицательным примером взрослых, пренебрегающих правилами.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R="0" lvl="0" indent="3603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Привить навыки безопасного поведения на дороге, только рассуждая об осторожности, нельзя. Безопасному поведению и Правилам дорожного движения ребенка нужно учить с того момента, когда он начинает ходить самостоятельно. Поэтому обучение дошкольников безопасному поведению на дорогах должно соответствовать современным требованиям к участнику дорожного движения и действующим Правилам дорожного движения.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R="0" lvl="0" indent="3603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Актуальность этой проблемы связана с тем, что у детей дошкольного возраста отсутствует та защитная психологическая реакция на дорожную обстановку, которая свойственна взрослым. Их жажда знаний, желание постоянно открывать что-то новое часто ставит ребенка перед реальными опасностями, в частности на улицах и дорогах.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0" y="188640"/>
            <a:ext cx="9144000" cy="6186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indent="3603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Реализуя право ребенка на безопасность и здоровье, мы, воспитатели МОУ Детского сада комбинированного вида №317 уделяем большое внимание обучению детей правилам поведения на улице и дорогах, дорожной грамоте. Эта работа ведется в нескольких направлениях: с детьми, родителями воспитанников, а также имеет информационную поддержку.</a:t>
            </a: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R="0" lvl="0" indent="3603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Для ознакомления детей с правилами безопасного поведения на дороге используем разнообразные формы работы. Элементы изучения основ безопасного поведения на улице мы включаем в самые разные сферы деятельности детей.</a:t>
            </a: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R="0" lvl="0" indent="3603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Наиболее интересной формой работы в данном направлении является создание на территории ДОУ автогородка.</a:t>
            </a: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R="0" lvl="0" indent="3603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Основные цели создания автогородка:</a:t>
            </a: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R="0" lvl="0" indent="3603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■ привитие детям дошкольного возраста практических навыков безопасного поведения на дорогах,</a:t>
            </a: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R="0" lvl="0" indent="3603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■ закрепление знаний, приобретенных на занятиях;</a:t>
            </a:r>
          </a:p>
          <a:p>
            <a:pPr marR="0" lvl="0" indent="3603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■ практическое упражнение детей в соблюдении правил через сюжетно-ролевую игру, организованную на территории автогородка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62500" lnSpcReduction="20000"/>
          </a:bodyPr>
          <a:lstStyle/>
          <a:p>
            <a:pPr lvl="0"/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асфальтированную 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проезжую часть для движения транспорта (веломобилей), обозначенную дорожной разметкой;</a:t>
            </a:r>
          </a:p>
          <a:p>
            <a:pPr lvl="0"/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один перекресток, </a:t>
            </a:r>
            <a:r>
              <a:rPr lang="ru-RU" sz="3500" dirty="0">
                <a:latin typeface="Times New Roman" pitchFamily="18" charset="0"/>
                <a:cs typeface="Times New Roman" pitchFamily="18" charset="0"/>
              </a:rPr>
              <a:t>оборудованный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дорожными знаками;</a:t>
            </a:r>
          </a:p>
          <a:p>
            <a:pPr lvl="0"/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участок дороги с односторонним движением;</a:t>
            </a:r>
          </a:p>
          <a:p>
            <a:pPr lvl="0"/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нерегулируемый пешеходный переход "зебра" и </a:t>
            </a: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регулируемый 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пешеходный переход;</a:t>
            </a:r>
          </a:p>
          <a:p>
            <a:pPr lvl="0"/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набор дорожных знаков.</a:t>
            </a:r>
          </a:p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727324" y="332657"/>
            <a:ext cx="5589091" cy="5386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ctr">
              <a:spcBef>
                <a:spcPct val="20000"/>
              </a:spcBef>
            </a:pPr>
            <a:r>
              <a:rPr lang="ru-RU" sz="29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Наш Автогородок имеет:</a:t>
            </a:r>
          </a:p>
        </p:txBody>
      </p:sp>
      <p:pic>
        <p:nvPicPr>
          <p:cNvPr id="16386" name="Picture 2" descr="C:\Users\Elena\Desktop\дорожное движение\дорожное движение\SAM_2318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3968" y="1859682"/>
            <a:ext cx="4690632" cy="351797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67544" y="476672"/>
            <a:ext cx="4038600" cy="5721499"/>
          </a:xfrm>
        </p:spPr>
        <p:txBody>
          <a:bodyPr>
            <a:normAutofit fontScale="92500"/>
          </a:bodyPr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Наличие нерегулируемых и регулируемых пешеходных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переходов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позволяет отрабатывать правила безопасного перехода проезжей части, а также обращать внимание детей на скрытые опасности при переходе.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Для движения пешеходов в городке предусмотрен тротуар и пешеходная дорожка, которые постоянно используются при проведении занятий с детьми.</a:t>
            </a:r>
          </a:p>
          <a:p>
            <a:endParaRPr lang="ru-RU" dirty="0"/>
          </a:p>
        </p:txBody>
      </p:sp>
      <p:pic>
        <p:nvPicPr>
          <p:cNvPr id="17410" name="Picture 2" descr="C:\Users\Elena\Desktop\дорожное движение\дорожное движение\SAM_2324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9992" y="1484784"/>
            <a:ext cx="4498080" cy="38928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74242"/>
          </a:xfrm>
        </p:spPr>
        <p:txBody>
          <a:bodyPr>
            <a:noAutofit/>
          </a:bodyPr>
          <a:lstStyle/>
          <a:p>
            <a:pPr indent="179388" algn="l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Обычные занятия в автогородке мы включаем в общий план основных мероприятий по обучению детей с правилами безопасного и культурного поведения на улицах и дорогах в виде игровых досугов,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которые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так любят наши воспитанники.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Такая форма обучения нравится детям и дает нам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дополнительную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возможность для реализации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творческих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замыслов в работе с воспитанниками.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>
                <a:latin typeface="Times New Roman" pitchFamily="18" charset="0"/>
                <a:cs typeface="Times New Roman" pitchFamily="18" charset="0"/>
              </a:rPr>
            </a:b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435" name="Picture 3" descr="C:\Users\Elena\Desktop\дорожное движение\дорожное движение\SAM_366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rot="10198520" flipV="1">
            <a:off x="388537" y="2874904"/>
            <a:ext cx="3955112" cy="2966334"/>
          </a:xfrm>
          <a:prstGeom prst="rect">
            <a:avLst/>
          </a:prstGeom>
          <a:noFill/>
        </p:spPr>
      </p:pic>
      <p:pic>
        <p:nvPicPr>
          <p:cNvPr id="18436" name="Picture 4" descr="C:\Users\Elena\Desktop\дорожное движение\дорожное движение\SAM_367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661583">
            <a:off x="4472007" y="3416665"/>
            <a:ext cx="3906401" cy="30963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Elena\Desktop\дорожное движение\дорожное движение\SAM_232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rot="21223452">
            <a:off x="404740" y="1192069"/>
            <a:ext cx="4032448" cy="3024336"/>
          </a:xfrm>
          <a:prstGeom prst="rect">
            <a:avLst/>
          </a:prstGeom>
          <a:noFill/>
        </p:spPr>
      </p:pic>
      <p:pic>
        <p:nvPicPr>
          <p:cNvPr id="1027" name="Picture 3" descr="C:\Users\Elena\Desktop\дорожное движение\дорожное движение\SAM_233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388651">
            <a:off x="4664695" y="3074393"/>
            <a:ext cx="4104456" cy="31521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362274"/>
          </a:xfrm>
        </p:spPr>
        <p:txBody>
          <a:bodyPr>
            <a:noAutofit/>
          </a:bodyPr>
          <a:lstStyle/>
          <a:p>
            <a:pPr indent="179388" algn="l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Знания детей о правилах дорожного движения находят отражение в их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рисунках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поделках, играх: они лепят из пластилина машины, пешеходов,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светофор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рисуют дома, переходы,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светофоры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машины, дорожные знаки. В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играх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закрепляют знание правил, учатся культуре поведения в общественных местах. Хочется надеяться, что наш опыт   работы поможет воспитателям организовать такое обучение в своем детском саду, а детям - в любой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ситуации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на дороге чувствовать себя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уверенно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и безопасно.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>
                <a:latin typeface="Times New Roman" pitchFamily="18" charset="0"/>
                <a:cs typeface="Times New Roman" pitchFamily="18" charset="0"/>
              </a:rPr>
            </a:b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9458" name="Picture 2" descr="C:\Users\Elena\Desktop\дорожное движение\дорожное движение\DSCN368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636912"/>
            <a:ext cx="3744416" cy="2808312"/>
          </a:xfrm>
          <a:prstGeom prst="rect">
            <a:avLst/>
          </a:prstGeom>
          <a:noFill/>
        </p:spPr>
      </p:pic>
      <p:pic>
        <p:nvPicPr>
          <p:cNvPr id="19459" name="Picture 3" descr="C:\Users\Elena\Desktop\дорожное движение\дорожное движение\DSCN369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040" y="3356992"/>
            <a:ext cx="3935369" cy="29523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Elena\Desktop\дорожное движение\дорожное движение\DSCN3696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795586"/>
            <a:ext cx="3888432" cy="2916324"/>
          </a:xfrm>
          <a:prstGeom prst="rect">
            <a:avLst/>
          </a:prstGeom>
          <a:noFill/>
        </p:spPr>
      </p:pic>
      <p:pic>
        <p:nvPicPr>
          <p:cNvPr id="1027" name="Picture 3" descr="C:\Users\Elena\Desktop\дорожное движение\дорожное движение\DSCN3697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3284984"/>
            <a:ext cx="3936437" cy="29523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51520" y="4509120"/>
            <a:ext cx="8568952" cy="2023120"/>
          </a:xfrm>
        </p:spPr>
        <p:txBody>
          <a:bodyPr>
            <a:normAutofit fontScale="85000" lnSpcReduction="20000"/>
          </a:bodyPr>
          <a:lstStyle/>
          <a:p>
            <a:pPr indent="360363"/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Грамотно 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организованное 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обучение детей правилам 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дорожного 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движения помогает им хорошо 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ориентироваться 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в окружающей обстановке с первых дней пребывания в детском 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саду 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(территория детского сада, двор, 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близлежащие 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улицы). И к моменту перехода из детского сада в школу выпускники умеют наблюдать и правильно оценивать дорожные ситуации, владеть навыками безопасного поведения на улице.</a:t>
            </a:r>
          </a:p>
          <a:p>
            <a:endParaRPr lang="ru-RU" dirty="0"/>
          </a:p>
        </p:txBody>
      </p:sp>
      <p:pic>
        <p:nvPicPr>
          <p:cNvPr id="20483" name="Picture 3" descr="C:\Users\Elena\Desktop\дорожное движение\дорожное движение\SAM_234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32656"/>
            <a:ext cx="3528392" cy="3312368"/>
          </a:xfrm>
          <a:prstGeom prst="rect">
            <a:avLst/>
          </a:prstGeom>
          <a:noFill/>
        </p:spPr>
      </p:pic>
      <p:pic>
        <p:nvPicPr>
          <p:cNvPr id="8" name="Picture 2" descr="C:\Users\Elena\Desktop\дорожное движение\дорожное движение\SAM_3655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3" cstate="print"/>
          <a:srcRect l="23103"/>
          <a:stretch>
            <a:fillRect/>
          </a:stretch>
        </p:blipFill>
        <p:spPr bwMode="auto">
          <a:xfrm>
            <a:off x="4139952" y="1103494"/>
            <a:ext cx="3816424" cy="32784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314602"/>
          </a:xfrm>
        </p:spPr>
        <p:txBody>
          <a:bodyPr>
            <a:normAutofit/>
          </a:bodyPr>
          <a:lstStyle/>
          <a:p>
            <a:r>
              <a:rPr lang="ru-RU" sz="4000" b="1" i="1" dirty="0" smtClean="0">
                <a:solidFill>
                  <a:schemeClr val="accent2">
                    <a:lumMod val="75000"/>
                  </a:schemeClr>
                </a:solidFill>
                <a:ea typeface="SimSun" pitchFamily="2" charset="-122"/>
                <a:cs typeface="Lao UI" pitchFamily="34" charset="0"/>
              </a:rPr>
              <a:t>СПАСИБО ЗА ВНИМАНИЕ</a:t>
            </a:r>
            <a:endParaRPr lang="ru-RU" sz="4000" b="1" i="1" dirty="0">
              <a:solidFill>
                <a:schemeClr val="accent2">
                  <a:lumMod val="75000"/>
                </a:schemeClr>
              </a:solidFill>
              <a:ea typeface="SimSun" pitchFamily="2" charset="-122"/>
              <a:cs typeface="Lao U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</TotalTime>
  <Words>560</Words>
  <Application>Microsoft Office PowerPoint</Application>
  <PresentationFormat>Экран (4:3)</PresentationFormat>
  <Paragraphs>29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400096, г. Волгоград, ул. Удмуртская 101муниципальное дошкольное образовательное учреждение детский сад комбинированного вида № 317, Красноармейского района, г. Волгограда, тел. 65-31-75</vt:lpstr>
      <vt:lpstr>Слайд 2</vt:lpstr>
      <vt:lpstr>Слайд 3</vt:lpstr>
      <vt:lpstr>Слайд 4</vt:lpstr>
      <vt:lpstr>Слайд 5</vt:lpstr>
      <vt:lpstr>Обычные занятия в автогородке мы включаем в общий план основных мероприятий по обучению детей с правилами безопасного и культурного поведения на улицах и дорогах в виде игровых досугов, которые так любят наши воспитанники. Такая форма обучения нравится детям и дает нам дополнительную возможность для реализации творческих замыслов в работе с воспитанниками. </vt:lpstr>
      <vt:lpstr>Слайд 7</vt:lpstr>
      <vt:lpstr>Знания детей о правилах дорожного движения находят отражение в их рисунках, поделках, играх: они лепят из пластилина машины, пешеходов, светофор, рисуют дома, переходы, светофоры, машины, дорожные знаки. В играх закрепляют знание правил, учатся культуре поведения в общественных местах. Хочется надеяться, что наш опыт   работы поможет воспитателям организовать такое обучение в своем детском саду, а детям - в любой ситуации на дороге чувствовать себя уверенно и безопасно. </vt:lpstr>
      <vt:lpstr>Слайд 9</vt:lpstr>
      <vt:lpstr>Слайд 10</vt:lpstr>
      <vt:lpstr>СПАСИБО ЗА ВНИМАНИЕ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Elena</dc:creator>
  <cp:lastModifiedBy>Elena</cp:lastModifiedBy>
  <cp:revision>15</cp:revision>
  <dcterms:created xsi:type="dcterms:W3CDTF">2014-11-10T10:22:02Z</dcterms:created>
  <dcterms:modified xsi:type="dcterms:W3CDTF">2014-12-01T11:13:19Z</dcterms:modified>
</cp:coreProperties>
</file>